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63" r:id="rId3"/>
    <p:sldId id="264" r:id="rId4"/>
    <p:sldId id="265" r:id="rId5"/>
    <p:sldId id="266" r:id="rId6"/>
    <p:sldId id="275" r:id="rId7"/>
    <p:sldId id="267" r:id="rId8"/>
    <p:sldId id="269" r:id="rId9"/>
    <p:sldId id="273" r:id="rId10"/>
    <p:sldId id="274" r:id="rId11"/>
    <p:sldId id="261" r:id="rId12"/>
    <p:sldId id="270" r:id="rId13"/>
    <p:sldId id="272" r:id="rId14"/>
    <p:sldId id="271" r:id="rId15"/>
    <p:sldId id="276" r:id="rId16"/>
    <p:sldId id="258" r:id="rId17"/>
    <p:sldId id="259" r:id="rId18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jlnOLCpIfWULgt95tJBnPwt0CU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3"/>
    <p:restoredTop sz="94705"/>
  </p:normalViewPr>
  <p:slideViewPr>
    <p:cSldViewPr snapToGrid="0" snapToObjects="1">
      <p:cViewPr varScale="1">
        <p:scale>
          <a:sx n="79" d="100"/>
          <a:sy n="79" d="100"/>
        </p:scale>
        <p:origin x="7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36219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216350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4898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00060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0370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18203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7915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220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1339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797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1811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4934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9971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4192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eady.msudenver.edu/category/resources/generative-ai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eady.msudenver.edu/self-help-tutorials/generative-ai-tutorials/use-microsoft-copilo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5826"/>
            <a:ext cx="9144000" cy="3840300"/>
          </a:xfrm>
          <a:prstGeom prst="rect">
            <a:avLst/>
          </a:prstGeom>
          <a:solidFill>
            <a:srgbClr val="00447C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1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>
            <a:off x="654988" y="1257450"/>
            <a:ext cx="7834023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buClr>
                <a:schemeClr val="lt1"/>
              </a:buClr>
              <a:buSzPts val="4275"/>
            </a:pPr>
            <a:r>
              <a:rPr lang="en-US" sz="24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AI Prompt Generation for Educational Content</a:t>
            </a:r>
            <a:br>
              <a:rPr lang="en-US" sz="24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lang="en-US" sz="1900" dirty="0"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81624" y="4012675"/>
            <a:ext cx="6780772" cy="98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/>
          <p:nvPr/>
        </p:nvSpPr>
        <p:spPr>
          <a:xfrm>
            <a:off x="0" y="-1"/>
            <a:ext cx="9144000" cy="1369219"/>
          </a:xfrm>
          <a:prstGeom prst="rect">
            <a:avLst/>
          </a:prstGeom>
          <a:solidFill>
            <a:srgbClr val="00447C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1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xfrm>
            <a:off x="-1" y="-1"/>
            <a:ext cx="9143999" cy="1369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Open Sans"/>
              <a:buNone/>
            </a:pPr>
            <a:r>
              <a:rPr lang="en-US" sz="40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Example</a:t>
            </a:r>
            <a:endParaRPr sz="4000" dirty="0"/>
          </a:p>
        </p:txBody>
      </p:sp>
      <p:pic>
        <p:nvPicPr>
          <p:cNvPr id="100" name="Google Shape;100;p2" descr="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51108" y="4673932"/>
            <a:ext cx="3241784" cy="469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98134DDA-C0A9-9F56-C56C-5A26B22FBC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781" y="1583847"/>
            <a:ext cx="6896437" cy="3006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663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5826"/>
            <a:ext cx="9144000" cy="3840300"/>
          </a:xfrm>
          <a:prstGeom prst="rect">
            <a:avLst/>
          </a:prstGeom>
          <a:solidFill>
            <a:srgbClr val="00447C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1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>
            <a:off x="654988" y="1531219"/>
            <a:ext cx="7834023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75"/>
              <a:buFont typeface="Open Sans"/>
              <a:buNone/>
            </a:pPr>
            <a:r>
              <a:rPr lang="en-US" sz="60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Let’s walk through it together!</a:t>
            </a:r>
            <a:endParaRPr sz="6000" dirty="0"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81624" y="4012675"/>
            <a:ext cx="6780772" cy="982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0703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/>
          <p:nvPr/>
        </p:nvSpPr>
        <p:spPr>
          <a:xfrm>
            <a:off x="0" y="-1"/>
            <a:ext cx="9144000" cy="1369219"/>
          </a:xfrm>
          <a:prstGeom prst="rect">
            <a:avLst/>
          </a:prstGeom>
          <a:solidFill>
            <a:srgbClr val="00447C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1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xfrm>
            <a:off x="-1" y="-1"/>
            <a:ext cx="9143999" cy="1369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Open Sans"/>
              <a:buNone/>
            </a:pPr>
            <a:r>
              <a:rPr lang="en-US" sz="40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Initial Prompt</a:t>
            </a:r>
            <a:endParaRPr sz="4000" dirty="0"/>
          </a:p>
        </p:txBody>
      </p:sp>
      <p:pic>
        <p:nvPicPr>
          <p:cNvPr id="100" name="Google Shape;100;p2" descr="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51108" y="4673932"/>
            <a:ext cx="3241784" cy="469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CB55DC8-B182-F3C6-0AC5-1A91622B49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40"/>
          <a:stretch/>
        </p:blipFill>
        <p:spPr bwMode="auto">
          <a:xfrm>
            <a:off x="267348" y="1804504"/>
            <a:ext cx="8609300" cy="2334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01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/>
          <p:nvPr/>
        </p:nvSpPr>
        <p:spPr>
          <a:xfrm>
            <a:off x="0" y="-1"/>
            <a:ext cx="9144000" cy="1369219"/>
          </a:xfrm>
          <a:prstGeom prst="rect">
            <a:avLst/>
          </a:prstGeom>
          <a:solidFill>
            <a:srgbClr val="00447C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1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xfrm>
            <a:off x="-1" y="-1"/>
            <a:ext cx="9143999" cy="1369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Open Sans"/>
              <a:buNone/>
            </a:pPr>
            <a:r>
              <a:rPr lang="en-US" sz="40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2</a:t>
            </a:r>
            <a:r>
              <a:rPr lang="en-US" sz="4000" baseline="300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nd</a:t>
            </a:r>
            <a:r>
              <a:rPr lang="en-US" sz="40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Iteration: Refined Prompt</a:t>
            </a:r>
            <a:endParaRPr sz="4000" dirty="0"/>
          </a:p>
        </p:txBody>
      </p:sp>
      <p:pic>
        <p:nvPicPr>
          <p:cNvPr id="100" name="Google Shape;100;p2" descr="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51108" y="4673932"/>
            <a:ext cx="3241784" cy="469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8FD5CFF1-BC71-C97E-8D74-A216EE89B1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36"/>
          <a:stretch/>
        </p:blipFill>
        <p:spPr bwMode="auto">
          <a:xfrm>
            <a:off x="826628" y="1534876"/>
            <a:ext cx="7490743" cy="297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2278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/>
          <p:nvPr/>
        </p:nvSpPr>
        <p:spPr>
          <a:xfrm>
            <a:off x="0" y="-1"/>
            <a:ext cx="9144000" cy="1369219"/>
          </a:xfrm>
          <a:prstGeom prst="rect">
            <a:avLst/>
          </a:prstGeom>
          <a:solidFill>
            <a:srgbClr val="00447C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1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xfrm>
            <a:off x="-1" y="-1"/>
            <a:ext cx="9143999" cy="1369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Open Sans"/>
              <a:buNone/>
            </a:pPr>
            <a:r>
              <a:rPr lang="en-US" sz="40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3</a:t>
            </a:r>
            <a:r>
              <a:rPr lang="en-US" sz="4000" baseline="300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rd</a:t>
            </a:r>
            <a:r>
              <a:rPr lang="en-US" sz="40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Iteration: Further Refinement</a:t>
            </a:r>
            <a:endParaRPr sz="4000" dirty="0"/>
          </a:p>
        </p:txBody>
      </p:sp>
      <p:pic>
        <p:nvPicPr>
          <p:cNvPr id="100" name="Google Shape;100;p2" descr="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51108" y="4673932"/>
            <a:ext cx="3241784" cy="469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2D6F05F1-EAB4-9DAE-7B92-96C583DDCC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666" y="1432290"/>
            <a:ext cx="6740667" cy="312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889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/>
          <p:nvPr/>
        </p:nvSpPr>
        <p:spPr>
          <a:xfrm>
            <a:off x="0" y="-1"/>
            <a:ext cx="9144000" cy="1369219"/>
          </a:xfrm>
          <a:prstGeom prst="rect">
            <a:avLst/>
          </a:prstGeom>
          <a:solidFill>
            <a:srgbClr val="00447C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1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xfrm>
            <a:off x="-1" y="-1"/>
            <a:ext cx="9143999" cy="1369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Open Sans"/>
              <a:buNone/>
            </a:pPr>
            <a:r>
              <a:rPr lang="en-US" sz="40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Additional Resources to Include</a:t>
            </a:r>
            <a:endParaRPr sz="4000" dirty="0"/>
          </a:p>
        </p:txBody>
      </p:sp>
      <p:pic>
        <p:nvPicPr>
          <p:cNvPr id="100" name="Google Shape;100;p2" descr="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51108" y="4673932"/>
            <a:ext cx="3241784" cy="46956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99;p2">
            <a:extLst>
              <a:ext uri="{FF2B5EF4-FFF2-40B4-BE49-F238E27FC236}">
                <a16:creationId xmlns:a16="http://schemas.microsoft.com/office/drawing/2014/main" id="{37759239-F6D6-A2CB-CC32-63DA40C48FD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8648" y="1764064"/>
            <a:ext cx="7886700" cy="2909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>
              <a:spcBef>
                <a:spcPts val="0"/>
              </a:spcBef>
              <a:buSzPct val="100000"/>
            </a:pPr>
            <a:r>
              <a:rPr lang="en-US" sz="2000" dirty="0">
                <a:latin typeface="Aptos" panose="020B0004020202020204" pitchFamily="34" charset="0"/>
                <a:ea typeface="Open Sans"/>
                <a:cs typeface="Open Sans"/>
                <a:sym typeface="Open Sans"/>
              </a:rPr>
              <a:t>Examples of previous study guides</a:t>
            </a:r>
          </a:p>
          <a:p>
            <a:pPr marL="342900">
              <a:spcBef>
                <a:spcPts val="0"/>
              </a:spcBef>
              <a:buSzPct val="100000"/>
            </a:pPr>
            <a:endParaRPr lang="en-US" sz="2000" dirty="0">
              <a:latin typeface="Aptos" panose="020B0004020202020204" pitchFamily="34" charset="0"/>
              <a:ea typeface="Open Sans"/>
              <a:cs typeface="Open Sans"/>
              <a:sym typeface="Open Sans"/>
            </a:endParaRPr>
          </a:p>
          <a:p>
            <a:pPr marL="342900">
              <a:spcBef>
                <a:spcPts val="0"/>
              </a:spcBef>
              <a:buSzPct val="100000"/>
            </a:pPr>
            <a:r>
              <a:rPr lang="en-US" sz="2000" dirty="0">
                <a:latin typeface="Aptos" panose="020B0004020202020204" pitchFamily="34" charset="0"/>
                <a:ea typeface="Open Sans"/>
                <a:cs typeface="Open Sans"/>
                <a:sym typeface="Open Sans"/>
              </a:rPr>
              <a:t>Transcript of a previous lecture</a:t>
            </a:r>
          </a:p>
          <a:p>
            <a:pPr marL="342900">
              <a:spcBef>
                <a:spcPts val="0"/>
              </a:spcBef>
              <a:buSzPct val="100000"/>
            </a:pPr>
            <a:endParaRPr lang="en-US" sz="2000" dirty="0">
              <a:latin typeface="Aptos" panose="020B0004020202020204" pitchFamily="34" charset="0"/>
              <a:ea typeface="Open Sans"/>
              <a:cs typeface="Open Sans"/>
              <a:sym typeface="Open Sans"/>
            </a:endParaRPr>
          </a:p>
          <a:p>
            <a:pPr marL="342900">
              <a:spcBef>
                <a:spcPts val="0"/>
              </a:spcBef>
              <a:buSzPct val="100000"/>
            </a:pPr>
            <a:r>
              <a:rPr lang="en-US" sz="2000" dirty="0">
                <a:latin typeface="Aptos" panose="020B0004020202020204" pitchFamily="34" charset="0"/>
                <a:ea typeface="Open Sans"/>
                <a:cs typeface="Open Sans"/>
                <a:sym typeface="Open Sans"/>
              </a:rPr>
              <a:t>Specific, related keywords</a:t>
            </a:r>
          </a:p>
          <a:p>
            <a:pPr marL="342900">
              <a:spcBef>
                <a:spcPts val="0"/>
              </a:spcBef>
              <a:buSzPct val="100000"/>
            </a:pPr>
            <a:endParaRPr lang="en-US" sz="2000" dirty="0">
              <a:latin typeface="Aptos" panose="020B0004020202020204" pitchFamily="34" charset="0"/>
              <a:ea typeface="Open Sans"/>
              <a:cs typeface="Open Sans"/>
              <a:sym typeface="Open Sans"/>
            </a:endParaRPr>
          </a:p>
          <a:p>
            <a:pPr marL="342900">
              <a:spcBef>
                <a:spcPts val="0"/>
              </a:spcBef>
              <a:buSzPct val="100000"/>
            </a:pPr>
            <a:r>
              <a:rPr lang="en-US" sz="2000" dirty="0">
                <a:latin typeface="Aptos" panose="020B0004020202020204" pitchFamily="34" charset="0"/>
                <a:ea typeface="Open Sans"/>
                <a:cs typeface="Open Sans"/>
                <a:sym typeface="Open Sans"/>
              </a:rPr>
              <a:t>More questions?</a:t>
            </a:r>
          </a:p>
          <a:p>
            <a:pPr marL="800100" lvl="1">
              <a:spcBef>
                <a:spcPts val="0"/>
              </a:spcBef>
              <a:buSzPct val="100000"/>
            </a:pPr>
            <a:r>
              <a:rPr lang="en-US" sz="20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Generative AI Archives - CTLD Ready (msudenver.edu)</a:t>
            </a:r>
            <a:endParaRPr sz="2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199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/>
          <p:nvPr/>
        </p:nvSpPr>
        <p:spPr>
          <a:xfrm>
            <a:off x="0" y="-1"/>
            <a:ext cx="9144000" cy="1369219"/>
          </a:xfrm>
          <a:prstGeom prst="rect">
            <a:avLst/>
          </a:prstGeom>
          <a:solidFill>
            <a:srgbClr val="00447C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1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xfrm>
            <a:off x="-1" y="-1"/>
            <a:ext cx="9143999" cy="1369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Open Sans"/>
              <a:buNone/>
            </a:pPr>
            <a:r>
              <a:rPr lang="en-US" sz="40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Thank You for Watching!</a:t>
            </a:r>
            <a:endParaRPr sz="4000" dirty="0"/>
          </a:p>
        </p:txBody>
      </p:sp>
      <p:sp>
        <p:nvSpPr>
          <p:cNvPr id="99" name="Google Shape;99;p2"/>
          <p:cNvSpPr txBox="1">
            <a:spLocks noGrp="1"/>
          </p:cNvSpPr>
          <p:nvPr>
            <p:ph type="body" idx="1"/>
          </p:nvPr>
        </p:nvSpPr>
        <p:spPr>
          <a:xfrm>
            <a:off x="628648" y="1369218"/>
            <a:ext cx="7886700" cy="3304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Open Sans"/>
                <a:ea typeface="Open Sans"/>
                <a:cs typeface="Open Sans"/>
                <a:sym typeface="Open Sans"/>
              </a:rPr>
              <a:t>Virtual Drop-In Support: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 err="1">
                <a:latin typeface="Open Sans"/>
                <a:ea typeface="Open Sans"/>
                <a:cs typeface="Open Sans"/>
                <a:sym typeface="Open Sans"/>
              </a:rPr>
              <a:t>ready.msudenver.edu</a:t>
            </a:r>
            <a:r>
              <a:rPr lang="en-US" dirty="0">
                <a:latin typeface="Open Sans"/>
                <a:ea typeface="Open Sans"/>
                <a:cs typeface="Open Sans"/>
                <a:sym typeface="Open Sans"/>
              </a:rPr>
              <a:t>/immediate-support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Open Sans"/>
                <a:ea typeface="Open Sans"/>
                <a:cs typeface="Open Sans"/>
                <a:sym typeface="Open Sans"/>
              </a:rPr>
              <a:t>Physical Drop-in Support: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Open Sans"/>
                <a:ea typeface="Open Sans"/>
                <a:cs typeface="Open Sans"/>
                <a:sym typeface="Open Sans"/>
              </a:rPr>
              <a:t>AD 325 (Mon-Fri, 10am-3pm)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Open Sans"/>
                <a:ea typeface="Open Sans"/>
                <a:cs typeface="Open Sans"/>
                <a:sym typeface="Open Sans"/>
              </a:rPr>
              <a:t>Email: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 err="1">
                <a:latin typeface="Open Sans"/>
                <a:ea typeface="Open Sans"/>
                <a:cs typeface="Open Sans"/>
                <a:sym typeface="Open Sans"/>
              </a:rPr>
              <a:t>ctldsupport@msudenver.edu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Open Sans"/>
                <a:ea typeface="Open Sans"/>
                <a:cs typeface="Open Sans"/>
                <a:sym typeface="Open Sans"/>
              </a:rPr>
              <a:t>Voicemail: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Open Sans"/>
                <a:ea typeface="Open Sans"/>
                <a:cs typeface="Open Sans"/>
                <a:sym typeface="Open Sans"/>
              </a:rPr>
              <a:t>303-615-0801</a:t>
            </a:r>
            <a:endParaRPr dirty="0"/>
          </a:p>
        </p:txBody>
      </p:sp>
      <p:pic>
        <p:nvPicPr>
          <p:cNvPr id="100" name="Google Shape;100;p2" descr="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51108" y="4673932"/>
            <a:ext cx="3241784" cy="4695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/>
          <p:nvPr/>
        </p:nvSpPr>
        <p:spPr>
          <a:xfrm>
            <a:off x="0" y="0"/>
            <a:ext cx="9144000" cy="1369219"/>
          </a:xfrm>
          <a:prstGeom prst="rect">
            <a:avLst/>
          </a:prstGeom>
          <a:solidFill>
            <a:srgbClr val="00447C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1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>
            <a:spLocks noGrp="1"/>
          </p:cNvSpPr>
          <p:nvPr>
            <p:ph type="title"/>
          </p:nvPr>
        </p:nvSpPr>
        <p:spPr>
          <a:xfrm>
            <a:off x="1" y="174204"/>
            <a:ext cx="9143999" cy="1369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Open Sans"/>
              <a:buNone/>
            </a:pPr>
            <a:r>
              <a:rPr lang="en-US" sz="21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Produced by the Center for Teaching, Learning and Design:</a:t>
            </a:r>
            <a:br>
              <a:rPr lang="en-US" sz="21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21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Your Name - Instructional Design Support Specialist</a:t>
            </a:r>
            <a:br>
              <a:rPr lang="en-US" sz="21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21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Todd Wolfe – Instructional Media &amp; Support manager</a:t>
            </a:r>
            <a:br>
              <a:rPr lang="en-US" sz="21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21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Alex McDaniel - Associate Director of Instructional Design</a:t>
            </a:r>
            <a:br>
              <a:rPr lang="en-US" sz="21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2100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7" name="Google Shape;107;p3"/>
          <p:cNvSpPr txBox="1">
            <a:spLocks noGrp="1"/>
          </p:cNvSpPr>
          <p:nvPr>
            <p:ph type="body" idx="1"/>
          </p:nvPr>
        </p:nvSpPr>
        <p:spPr>
          <a:xfrm>
            <a:off x="253093" y="1466194"/>
            <a:ext cx="8637814" cy="3207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00000"/>
              <a:buNone/>
            </a:pP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"/>
              </a:rPr>
              <a:t>With photography by: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"/>
              </a:rPr>
              <a:t>Photographer (Image Hosting Site) - URL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"/>
              </a:rPr>
              <a:t>Photographer (Image Hosting Site) - URL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"/>
              </a:rPr>
              <a:t>Photographer (Image Hosting Site) - URL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"/>
              </a:rPr>
              <a:t>Photographer (Image Hosting Site) - URL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"/>
              </a:rPr>
              <a:t>Photographer (Image Hosting Site) - URL</a:t>
            </a:r>
          </a:p>
          <a:p>
            <a:pPr marL="0" lvl="0" indent="0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00000"/>
              <a:buNone/>
            </a:pP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</p:txBody>
      </p:sp>
      <p:pic>
        <p:nvPicPr>
          <p:cNvPr id="108" name="Google Shape;108;p3" descr="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51108" y="4673932"/>
            <a:ext cx="3241784" cy="4695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/>
          <p:nvPr/>
        </p:nvSpPr>
        <p:spPr>
          <a:xfrm>
            <a:off x="0" y="-1"/>
            <a:ext cx="9144000" cy="1369219"/>
          </a:xfrm>
          <a:prstGeom prst="rect">
            <a:avLst/>
          </a:prstGeom>
          <a:solidFill>
            <a:srgbClr val="00447C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1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xfrm>
            <a:off x="-1" y="-1"/>
            <a:ext cx="9143999" cy="1369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Open Sans"/>
              <a:buNone/>
            </a:pPr>
            <a:r>
              <a:rPr lang="en-US" sz="40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Introduction</a:t>
            </a:r>
            <a:endParaRPr sz="4000" dirty="0"/>
          </a:p>
        </p:txBody>
      </p:sp>
      <p:sp>
        <p:nvSpPr>
          <p:cNvPr id="99" name="Google Shape;99;p2"/>
          <p:cNvSpPr txBox="1">
            <a:spLocks noGrp="1"/>
          </p:cNvSpPr>
          <p:nvPr>
            <p:ph type="body" idx="1"/>
          </p:nvPr>
        </p:nvSpPr>
        <p:spPr>
          <a:xfrm>
            <a:off x="628648" y="1699418"/>
            <a:ext cx="7886700" cy="3304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Introduction to AI prompt generation for educational content.</a:t>
            </a:r>
          </a:p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Overview of how AI can assist faculty in creating high-quality instructional materials efficiently.</a:t>
            </a:r>
          </a:p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Importance of iterative refinement in prompt generation.</a:t>
            </a:r>
          </a:p>
        </p:txBody>
      </p:sp>
      <p:pic>
        <p:nvPicPr>
          <p:cNvPr id="100" name="Google Shape;100;p2" descr="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51108" y="4673932"/>
            <a:ext cx="3241784" cy="469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647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/>
          <p:nvPr/>
        </p:nvSpPr>
        <p:spPr>
          <a:xfrm>
            <a:off x="0" y="-1"/>
            <a:ext cx="9144000" cy="1369219"/>
          </a:xfrm>
          <a:prstGeom prst="rect">
            <a:avLst/>
          </a:prstGeom>
          <a:solidFill>
            <a:srgbClr val="00447C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1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xfrm>
            <a:off x="-1" y="-1"/>
            <a:ext cx="9143999" cy="1369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Open Sans"/>
              <a:buNone/>
            </a:pPr>
            <a:r>
              <a:rPr lang="en-US" sz="40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Why Refinement Matters</a:t>
            </a:r>
            <a:endParaRPr sz="4000" dirty="0"/>
          </a:p>
        </p:txBody>
      </p:sp>
      <p:sp>
        <p:nvSpPr>
          <p:cNvPr id="99" name="Google Shape;99;p2"/>
          <p:cNvSpPr txBox="1">
            <a:spLocks noGrp="1"/>
          </p:cNvSpPr>
          <p:nvPr>
            <p:ph type="body" idx="1"/>
          </p:nvPr>
        </p:nvSpPr>
        <p:spPr>
          <a:xfrm>
            <a:off x="628648" y="1699418"/>
            <a:ext cx="7886700" cy="3304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Importance of clarity, precision, relevance, and creativity in prompts.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Adaptability in refining prompts for better AI output.</a:t>
            </a:r>
            <a:endParaRPr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0" name="Google Shape;100;p2" descr="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51108" y="4673932"/>
            <a:ext cx="3241784" cy="469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2906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/>
          <p:nvPr/>
        </p:nvSpPr>
        <p:spPr>
          <a:xfrm>
            <a:off x="0" y="-1"/>
            <a:ext cx="9144000" cy="1369219"/>
          </a:xfrm>
          <a:prstGeom prst="rect">
            <a:avLst/>
          </a:prstGeom>
          <a:solidFill>
            <a:srgbClr val="00447C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1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xfrm>
            <a:off x="-1" y="-1"/>
            <a:ext cx="9143999" cy="1369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Open Sans"/>
              <a:buNone/>
            </a:pPr>
            <a:r>
              <a:rPr lang="en-US" sz="40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Course Example</a:t>
            </a:r>
            <a:endParaRPr sz="4000" dirty="0"/>
          </a:p>
        </p:txBody>
      </p:sp>
      <p:sp>
        <p:nvSpPr>
          <p:cNvPr id="99" name="Google Shape;99;p2"/>
          <p:cNvSpPr txBox="1">
            <a:spLocks noGrp="1"/>
          </p:cNvSpPr>
          <p:nvPr>
            <p:ph type="body" idx="1"/>
          </p:nvPr>
        </p:nvSpPr>
        <p:spPr>
          <a:xfrm>
            <a:off x="628648" y="1699418"/>
            <a:ext cx="7886700" cy="3304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Course: 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“Introduction to Environmental Science”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Task: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Creating a focused study guide on climate change using Copilot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0" name="Google Shape;100;p2" descr="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51108" y="4673932"/>
            <a:ext cx="3241784" cy="469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824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/>
          <p:nvPr/>
        </p:nvSpPr>
        <p:spPr>
          <a:xfrm>
            <a:off x="0" y="-1"/>
            <a:ext cx="9144000" cy="1369219"/>
          </a:xfrm>
          <a:prstGeom prst="rect">
            <a:avLst/>
          </a:prstGeom>
          <a:solidFill>
            <a:srgbClr val="00447C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1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xfrm>
            <a:off x="-1" y="-1"/>
            <a:ext cx="9143999" cy="1369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Open Sans"/>
              <a:buNone/>
            </a:pPr>
            <a:r>
              <a:rPr lang="en-US" sz="40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Copilot Resource</a:t>
            </a:r>
            <a:endParaRPr sz="4000" dirty="0"/>
          </a:p>
        </p:txBody>
      </p:sp>
      <p:sp>
        <p:nvSpPr>
          <p:cNvPr id="99" name="Google Shape;99;p2"/>
          <p:cNvSpPr txBox="1">
            <a:spLocks noGrp="1"/>
          </p:cNvSpPr>
          <p:nvPr>
            <p:ph type="body" idx="1"/>
          </p:nvPr>
        </p:nvSpPr>
        <p:spPr>
          <a:xfrm>
            <a:off x="628648" y="1699418"/>
            <a:ext cx="7886700" cy="3304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i="1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Use Microsoft Copilot - CTLD Ready (msudenver.edu)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0" name="Google Shape;100;p2" descr="Text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51108" y="4673932"/>
            <a:ext cx="3241784" cy="469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41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/>
          <p:nvPr/>
        </p:nvSpPr>
        <p:spPr>
          <a:xfrm>
            <a:off x="0" y="-1"/>
            <a:ext cx="9144000" cy="1369219"/>
          </a:xfrm>
          <a:prstGeom prst="rect">
            <a:avLst/>
          </a:prstGeom>
          <a:solidFill>
            <a:srgbClr val="00447C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1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xfrm>
            <a:off x="-1" y="-1"/>
            <a:ext cx="9143999" cy="1369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Open Sans"/>
              <a:buNone/>
            </a:pPr>
            <a:r>
              <a:rPr lang="en-US" sz="40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Prompt Engineering</a:t>
            </a:r>
            <a:endParaRPr sz="4000" dirty="0"/>
          </a:p>
        </p:txBody>
      </p:sp>
      <p:sp>
        <p:nvSpPr>
          <p:cNvPr id="99" name="Google Shape;99;p2"/>
          <p:cNvSpPr txBox="1">
            <a:spLocks noGrp="1"/>
          </p:cNvSpPr>
          <p:nvPr>
            <p:ph type="body" idx="1"/>
          </p:nvPr>
        </p:nvSpPr>
        <p:spPr>
          <a:xfrm>
            <a:off x="628648" y="2571750"/>
            <a:ext cx="7886700" cy="2432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What makes a good prompt?</a:t>
            </a:r>
          </a:p>
        </p:txBody>
      </p:sp>
      <p:pic>
        <p:nvPicPr>
          <p:cNvPr id="100" name="Google Shape;100;p2" descr="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51108" y="4673932"/>
            <a:ext cx="3241784" cy="469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7869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/>
          <p:nvPr/>
        </p:nvSpPr>
        <p:spPr>
          <a:xfrm>
            <a:off x="0" y="-1"/>
            <a:ext cx="9144000" cy="1369219"/>
          </a:xfrm>
          <a:prstGeom prst="rect">
            <a:avLst/>
          </a:prstGeom>
          <a:solidFill>
            <a:srgbClr val="00447C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1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xfrm>
            <a:off x="-1" y="-1"/>
            <a:ext cx="9143999" cy="1369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Open Sans"/>
              <a:buNone/>
            </a:pPr>
            <a:r>
              <a:rPr lang="en-US" sz="40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Key Elements to Include</a:t>
            </a:r>
            <a:endParaRPr sz="4000" dirty="0"/>
          </a:p>
        </p:txBody>
      </p:sp>
      <p:pic>
        <p:nvPicPr>
          <p:cNvPr id="100" name="Google Shape;100;p2" descr="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51108" y="4673932"/>
            <a:ext cx="3241784" cy="46956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1F9440B-43E1-A091-1D9A-5D81DB6000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182330"/>
              </p:ext>
            </p:extLst>
          </p:nvPr>
        </p:nvGraphicFramePr>
        <p:xfrm>
          <a:off x="639268" y="1370353"/>
          <a:ext cx="786546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2730">
                  <a:extLst>
                    <a:ext uri="{9D8B030D-6E8A-4147-A177-3AD203B41FA5}">
                      <a16:colId xmlns:a16="http://schemas.microsoft.com/office/drawing/2014/main" val="357189387"/>
                    </a:ext>
                  </a:extLst>
                </a:gridCol>
                <a:gridCol w="3932730">
                  <a:extLst>
                    <a:ext uri="{9D8B030D-6E8A-4147-A177-3AD203B41FA5}">
                      <a16:colId xmlns:a16="http://schemas.microsoft.com/office/drawing/2014/main" val="21464707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570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Content Type</a:t>
                      </a:r>
                    </a:p>
                    <a:p>
                      <a:endParaRPr lang="en-US" sz="2000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Tone and Style</a:t>
                      </a:r>
                    </a:p>
                    <a:p>
                      <a:endParaRPr lang="en-US" sz="2000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7295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Subject Matter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Length and Format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00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0885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Objective or Purpose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00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Special Requirements</a:t>
                      </a:r>
                      <a:endParaRPr lang="en-US" sz="2000" kern="100" dirty="0">
                        <a:effectLst/>
                        <a:latin typeface="+mj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2481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Target Audience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08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255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/>
          <p:nvPr/>
        </p:nvSpPr>
        <p:spPr>
          <a:xfrm>
            <a:off x="0" y="-1"/>
            <a:ext cx="9144000" cy="1369219"/>
          </a:xfrm>
          <a:prstGeom prst="rect">
            <a:avLst/>
          </a:prstGeom>
          <a:solidFill>
            <a:srgbClr val="00447C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1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xfrm>
            <a:off x="-1" y="-1"/>
            <a:ext cx="9143999" cy="1369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Open Sans"/>
              <a:buNone/>
            </a:pPr>
            <a:r>
              <a:rPr lang="en-US" sz="40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Example</a:t>
            </a:r>
            <a:endParaRPr sz="4000" dirty="0"/>
          </a:p>
        </p:txBody>
      </p:sp>
      <p:sp>
        <p:nvSpPr>
          <p:cNvPr id="99" name="Google Shape;99;p2"/>
          <p:cNvSpPr txBox="1">
            <a:spLocks noGrp="1"/>
          </p:cNvSpPr>
          <p:nvPr>
            <p:ph type="body" idx="1"/>
          </p:nvPr>
        </p:nvSpPr>
        <p:spPr>
          <a:xfrm>
            <a:off x="628648" y="1699418"/>
            <a:ext cx="7886700" cy="3304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 algn="ctr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'Generate a comprehensive lecture on the subject of climate change. Cover key concepts, historical developments, current applications, and future trends. Include discussions on the ethical considerations and challenges associated with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climate change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.'"</a:t>
            </a: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0" name="Google Shape;100;p2" descr="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51108" y="4673932"/>
            <a:ext cx="3241784" cy="46956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DD3B32C-6489-F57A-81A7-511A6045BEE2}"/>
              </a:ext>
            </a:extLst>
          </p:cNvPr>
          <p:cNvSpPr/>
          <p:nvPr/>
        </p:nvSpPr>
        <p:spPr>
          <a:xfrm>
            <a:off x="1416106" y="2055377"/>
            <a:ext cx="2249586" cy="36414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FAE57E-7DCF-F3C0-142A-66873E7E711C}"/>
              </a:ext>
            </a:extLst>
          </p:cNvPr>
          <p:cNvSpPr/>
          <p:nvPr/>
        </p:nvSpPr>
        <p:spPr>
          <a:xfrm>
            <a:off x="5284099" y="3041256"/>
            <a:ext cx="2175409" cy="36414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46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/>
          <p:nvPr/>
        </p:nvSpPr>
        <p:spPr>
          <a:xfrm>
            <a:off x="0" y="-1"/>
            <a:ext cx="9144000" cy="1369219"/>
          </a:xfrm>
          <a:prstGeom prst="rect">
            <a:avLst/>
          </a:prstGeom>
          <a:solidFill>
            <a:srgbClr val="00447C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1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xfrm>
            <a:off x="-1" y="-1"/>
            <a:ext cx="9143999" cy="1369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Open Sans"/>
              <a:buNone/>
            </a:pPr>
            <a:r>
              <a:rPr lang="en-US" sz="40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Example</a:t>
            </a:r>
            <a:endParaRPr sz="4000" dirty="0"/>
          </a:p>
        </p:txBody>
      </p:sp>
      <p:pic>
        <p:nvPicPr>
          <p:cNvPr id="100" name="Google Shape;100;p2" descr="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51108" y="4673932"/>
            <a:ext cx="3241784" cy="469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20956F3-AC35-F4C4-352B-F6115BA69F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50282"/>
            <a:ext cx="9144000" cy="314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296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338</Words>
  <Application>Microsoft Office PowerPoint</Application>
  <PresentationFormat>On-screen Show (16:9)</PresentationFormat>
  <Paragraphs>63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Open Sans</vt:lpstr>
      <vt:lpstr>Calibri</vt:lpstr>
      <vt:lpstr>Arial</vt:lpstr>
      <vt:lpstr>Aptos</vt:lpstr>
      <vt:lpstr>Office Theme</vt:lpstr>
      <vt:lpstr>AI Prompt Generation for Educational Content </vt:lpstr>
      <vt:lpstr>Introduction</vt:lpstr>
      <vt:lpstr>Why Refinement Matters</vt:lpstr>
      <vt:lpstr>Course Example</vt:lpstr>
      <vt:lpstr>Copilot Resource</vt:lpstr>
      <vt:lpstr>Prompt Engineering</vt:lpstr>
      <vt:lpstr>Key Elements to Include</vt:lpstr>
      <vt:lpstr>Example</vt:lpstr>
      <vt:lpstr>Example</vt:lpstr>
      <vt:lpstr>Example</vt:lpstr>
      <vt:lpstr>Let’s walk through it together!</vt:lpstr>
      <vt:lpstr>Initial Prompt</vt:lpstr>
      <vt:lpstr>2nd Iteration: Refined Prompt</vt:lpstr>
      <vt:lpstr>3rd Iteration: Further Refinement</vt:lpstr>
      <vt:lpstr>Additional Resources to Include</vt:lpstr>
      <vt:lpstr>Thank You for Watching!</vt:lpstr>
      <vt:lpstr>Produced by the Center for Teaching, Learning and Design: Your Name - Instructional Design Support Specialist Todd Wolfe – Instructional Media &amp; Support manager Alex McDaniel - Associate Director of Instructional Design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Canvas Spotlight: Prerequisites, Requirements, and Locking in Canvas Modules</dc:title>
  <dc:creator>Wilde, Tanner</dc:creator>
  <cp:lastModifiedBy>Sarah Creasy</cp:lastModifiedBy>
  <cp:revision>12</cp:revision>
  <dcterms:created xsi:type="dcterms:W3CDTF">2021-09-01T16:54:29Z</dcterms:created>
  <dcterms:modified xsi:type="dcterms:W3CDTF">2024-08-23T16:06:46Z</dcterms:modified>
</cp:coreProperties>
</file>