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9"/>
  </p:notesMasterIdLst>
  <p:sldIdLst>
    <p:sldId id="256" r:id="rId2"/>
    <p:sldId id="263" r:id="rId3"/>
    <p:sldId id="264" r:id="rId4"/>
    <p:sldId id="265" r:id="rId5"/>
    <p:sldId id="266" r:id="rId6"/>
    <p:sldId id="275" r:id="rId7"/>
    <p:sldId id="267" r:id="rId8"/>
    <p:sldId id="269" r:id="rId9"/>
    <p:sldId id="273" r:id="rId10"/>
    <p:sldId id="274" r:id="rId11"/>
    <p:sldId id="261" r:id="rId12"/>
    <p:sldId id="270" r:id="rId13"/>
    <p:sldId id="272" r:id="rId14"/>
    <p:sldId id="271" r:id="rId15"/>
    <p:sldId id="276" r:id="rId16"/>
    <p:sldId id="258" r:id="rId17"/>
    <p:sldId id="259" r:id="rId18"/>
  </p:sldIdLst>
  <p:sldSz cx="9144000" cy="5143500" type="screen16x9"/>
  <p:notesSz cx="6858000" cy="9144000"/>
  <p:embeddedFontLst>
    <p:embeddedFont>
      <p:font typeface="Open Sans" panose="020B0606030504020204" pitchFamily="34" charset="0"/>
      <p:regular r:id="rId20"/>
      <p:bold r:id="rId21"/>
      <p:italic r:id="rId22"/>
      <p:boldItalic r:id="rId2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4" roundtripDataSignature="AMtx7mjlnOLCpIfWULgt95tJBnPwt0CUD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33"/>
    <p:restoredTop sz="94705"/>
  </p:normalViewPr>
  <p:slideViewPr>
    <p:cSldViewPr snapToGrid="0" snapToObjects="1">
      <p:cViewPr varScale="1">
        <p:scale>
          <a:sx n="79" d="100"/>
          <a:sy n="79" d="100"/>
        </p:scale>
        <p:origin x="71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font" Target="fonts/font2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customschemas.google.com/relationships/presentationmetadata" Target="meta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4.fntdata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3.fntdata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136219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216350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048989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000060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20370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6182036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779153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02206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613398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07973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918118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049341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099713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34192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5"/>
          <p:cNvSpPr txBox="1"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5"/>
          <p:cNvSpPr txBox="1"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14" name="Google Shape;14;p5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5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5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4"/>
          <p:cNvSpPr txBox="1">
            <a:spLocks noGrp="1"/>
          </p:cNvSpPr>
          <p:nvPr>
            <p:ph type="body" idx="1"/>
          </p:nvPr>
        </p:nvSpPr>
        <p:spPr>
          <a:xfrm rot="5400000">
            <a:off x="2940248" y="-942379"/>
            <a:ext cx="3263504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4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4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4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>
            <a:spLocks noGrp="1"/>
          </p:cNvSpPr>
          <p:nvPr>
            <p:ph type="title"/>
          </p:nvPr>
        </p:nvSpPr>
        <p:spPr>
          <a:xfrm rot="5400000">
            <a:off x="5350073" y="1467446"/>
            <a:ext cx="4358879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5"/>
          <p:cNvSpPr txBox="1">
            <a:spLocks noGrp="1"/>
          </p:cNvSpPr>
          <p:nvPr>
            <p:ph type="body" idx="1"/>
          </p:nvPr>
        </p:nvSpPr>
        <p:spPr>
          <a:xfrm rot="5400000">
            <a:off x="1349573" y="-447079"/>
            <a:ext cx="4358879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5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5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5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6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6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6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6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6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7"/>
          <p:cNvSpPr txBox="1"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7"/>
          <p:cNvSpPr txBox="1"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7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7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7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8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8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8"/>
          <p:cNvSpPr txBox="1">
            <a:spLocks noGrp="1"/>
          </p:cNvSpPr>
          <p:nvPr>
            <p:ph type="body" idx="2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8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629842" y="1878806"/>
            <a:ext cx="3868340" cy="2763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body" idx="3"/>
          </p:nvPr>
        </p:nvSpPr>
        <p:spPr>
          <a:xfrm>
            <a:off x="4629150" y="1260872"/>
            <a:ext cx="3887391" cy="6179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4"/>
          </p:nvPr>
        </p:nvSpPr>
        <p:spPr>
          <a:xfrm>
            <a:off x="4629150" y="1878806"/>
            <a:ext cx="3887391" cy="2763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0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0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1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1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2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2"/>
          <p:cNvSpPr txBox="1">
            <a:spLocks noGrp="1"/>
          </p:cNvSpPr>
          <p:nvPr>
            <p:ph type="body"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57" name="Google Shape;57;p12"/>
          <p:cNvSpPr txBox="1">
            <a:spLocks noGrp="1"/>
          </p:cNvSpPr>
          <p:nvPr>
            <p:ph type="body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58" name="Google Shape;58;p12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2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2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3"/>
          <p:cNvSpPr>
            <a:spLocks noGrp="1"/>
          </p:cNvSpPr>
          <p:nvPr>
            <p:ph type="pic" idx="2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3"/>
          <p:cNvSpPr txBox="1">
            <a:spLocks noGrp="1"/>
          </p:cNvSpPr>
          <p:nvPr>
            <p:ph type="body" idx="1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5" name="Google Shape;65;p13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3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3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4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4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4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4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ready.msudenver.edu/category/resources/generative-ai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ready.msudenver.edu/self-help-tutorials/generative-ai-tutorials/use-microsoft-copilot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0" y="5826"/>
            <a:ext cx="9144000" cy="3840300"/>
          </a:xfrm>
          <a:prstGeom prst="rect">
            <a:avLst/>
          </a:prstGeom>
          <a:solidFill>
            <a:srgbClr val="00447C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13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"/>
          <p:cNvSpPr txBox="1">
            <a:spLocks noGrp="1"/>
          </p:cNvSpPr>
          <p:nvPr>
            <p:ph type="ctrTitle"/>
          </p:nvPr>
        </p:nvSpPr>
        <p:spPr>
          <a:xfrm>
            <a:off x="654988" y="1257450"/>
            <a:ext cx="7834023" cy="131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>
              <a:buClr>
                <a:schemeClr val="lt1"/>
              </a:buClr>
              <a:buSzPts val="4275"/>
            </a:pPr>
            <a:r>
              <a:rPr lang="en-US" sz="24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AI Prompt Generation for Educational Content</a:t>
            </a:r>
            <a:br>
              <a:rPr lang="en-US" sz="24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</a:br>
            <a:endParaRPr lang="en-US" sz="1900" dirty="0"/>
          </a:p>
        </p:txBody>
      </p:sp>
      <p:pic>
        <p:nvPicPr>
          <p:cNvPr id="86" name="Google Shape;86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81624" y="4012675"/>
            <a:ext cx="6780772" cy="982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"/>
          <p:cNvSpPr/>
          <p:nvPr/>
        </p:nvSpPr>
        <p:spPr>
          <a:xfrm>
            <a:off x="0" y="-1"/>
            <a:ext cx="9144000" cy="1369219"/>
          </a:xfrm>
          <a:prstGeom prst="rect">
            <a:avLst/>
          </a:prstGeom>
          <a:solidFill>
            <a:srgbClr val="00447C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13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2"/>
          <p:cNvSpPr txBox="1">
            <a:spLocks noGrp="1"/>
          </p:cNvSpPr>
          <p:nvPr>
            <p:ph type="title"/>
          </p:nvPr>
        </p:nvSpPr>
        <p:spPr>
          <a:xfrm>
            <a:off x="-1" y="-1"/>
            <a:ext cx="9143999" cy="13692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Open Sans"/>
              <a:buNone/>
            </a:pPr>
            <a:r>
              <a:rPr lang="en-US" sz="4000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Example</a:t>
            </a:r>
            <a:endParaRPr sz="4000" dirty="0"/>
          </a:p>
        </p:txBody>
      </p:sp>
      <p:pic>
        <p:nvPicPr>
          <p:cNvPr id="100" name="Google Shape;100;p2" descr="Text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51108" y="4673932"/>
            <a:ext cx="3241784" cy="46956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98134DDA-C0A9-9F56-C56C-5A26B22FBC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781" y="1583847"/>
            <a:ext cx="6896437" cy="3006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56631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0" y="5826"/>
            <a:ext cx="9144000" cy="3840300"/>
          </a:xfrm>
          <a:prstGeom prst="rect">
            <a:avLst/>
          </a:prstGeom>
          <a:solidFill>
            <a:srgbClr val="00447C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13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5" name="Google Shape;85;p1"/>
          <p:cNvSpPr txBox="1">
            <a:spLocks noGrp="1"/>
          </p:cNvSpPr>
          <p:nvPr>
            <p:ph type="ctrTitle"/>
          </p:nvPr>
        </p:nvSpPr>
        <p:spPr>
          <a:xfrm>
            <a:off x="654988" y="1531219"/>
            <a:ext cx="7834023" cy="131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75"/>
              <a:buFont typeface="Open Sans"/>
              <a:buNone/>
            </a:pPr>
            <a:r>
              <a:rPr lang="en-US" sz="60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Let’s walk through it together!</a:t>
            </a:r>
            <a:endParaRPr sz="6000" dirty="0"/>
          </a:p>
        </p:txBody>
      </p:sp>
      <p:pic>
        <p:nvPicPr>
          <p:cNvPr id="86" name="Google Shape;86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181624" y="4012675"/>
            <a:ext cx="6780772" cy="982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107031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"/>
          <p:cNvSpPr/>
          <p:nvPr/>
        </p:nvSpPr>
        <p:spPr>
          <a:xfrm>
            <a:off x="0" y="-1"/>
            <a:ext cx="9144000" cy="1369219"/>
          </a:xfrm>
          <a:prstGeom prst="rect">
            <a:avLst/>
          </a:prstGeom>
          <a:solidFill>
            <a:srgbClr val="00447C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13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2"/>
          <p:cNvSpPr txBox="1">
            <a:spLocks noGrp="1"/>
          </p:cNvSpPr>
          <p:nvPr>
            <p:ph type="title"/>
          </p:nvPr>
        </p:nvSpPr>
        <p:spPr>
          <a:xfrm>
            <a:off x="-1" y="-1"/>
            <a:ext cx="9143999" cy="13692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Open Sans"/>
              <a:buNone/>
            </a:pPr>
            <a:r>
              <a:rPr lang="en-US" sz="4000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Initial Prompt</a:t>
            </a:r>
            <a:endParaRPr sz="4000" dirty="0"/>
          </a:p>
        </p:txBody>
      </p:sp>
      <p:pic>
        <p:nvPicPr>
          <p:cNvPr id="100" name="Google Shape;100;p2" descr="Text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51108" y="4673932"/>
            <a:ext cx="3241784" cy="46956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8CB55DC8-B182-F3C6-0AC5-1A91622B496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40"/>
          <a:stretch/>
        </p:blipFill>
        <p:spPr bwMode="auto">
          <a:xfrm>
            <a:off x="267348" y="1804504"/>
            <a:ext cx="8609300" cy="2334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0011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"/>
          <p:cNvSpPr/>
          <p:nvPr/>
        </p:nvSpPr>
        <p:spPr>
          <a:xfrm>
            <a:off x="0" y="-1"/>
            <a:ext cx="9144000" cy="1369219"/>
          </a:xfrm>
          <a:prstGeom prst="rect">
            <a:avLst/>
          </a:prstGeom>
          <a:solidFill>
            <a:srgbClr val="00447C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13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2"/>
          <p:cNvSpPr txBox="1">
            <a:spLocks noGrp="1"/>
          </p:cNvSpPr>
          <p:nvPr>
            <p:ph type="title"/>
          </p:nvPr>
        </p:nvSpPr>
        <p:spPr>
          <a:xfrm>
            <a:off x="-1" y="-1"/>
            <a:ext cx="9143999" cy="13692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Open Sans"/>
              <a:buNone/>
            </a:pPr>
            <a:r>
              <a:rPr lang="en-US" sz="4000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2</a:t>
            </a:r>
            <a:r>
              <a:rPr lang="en-US" sz="4000" baseline="30000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nd</a:t>
            </a:r>
            <a:r>
              <a:rPr lang="en-US" sz="4000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Iteration: Refined Prompt</a:t>
            </a:r>
            <a:endParaRPr sz="4000" dirty="0"/>
          </a:p>
        </p:txBody>
      </p:sp>
      <p:pic>
        <p:nvPicPr>
          <p:cNvPr id="100" name="Google Shape;100;p2" descr="Text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51108" y="4673932"/>
            <a:ext cx="3241784" cy="46956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0" name="Picture 2">
            <a:extLst>
              <a:ext uri="{FF2B5EF4-FFF2-40B4-BE49-F238E27FC236}">
                <a16:creationId xmlns:a16="http://schemas.microsoft.com/office/drawing/2014/main" id="{8FD5CFF1-BC71-C97E-8D74-A216EE89B10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436"/>
          <a:stretch/>
        </p:blipFill>
        <p:spPr bwMode="auto">
          <a:xfrm>
            <a:off x="826628" y="1534876"/>
            <a:ext cx="7490743" cy="2973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22786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"/>
          <p:cNvSpPr/>
          <p:nvPr/>
        </p:nvSpPr>
        <p:spPr>
          <a:xfrm>
            <a:off x="0" y="-1"/>
            <a:ext cx="9144000" cy="1369219"/>
          </a:xfrm>
          <a:prstGeom prst="rect">
            <a:avLst/>
          </a:prstGeom>
          <a:solidFill>
            <a:srgbClr val="00447C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13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2"/>
          <p:cNvSpPr txBox="1">
            <a:spLocks noGrp="1"/>
          </p:cNvSpPr>
          <p:nvPr>
            <p:ph type="title"/>
          </p:nvPr>
        </p:nvSpPr>
        <p:spPr>
          <a:xfrm>
            <a:off x="-1" y="-1"/>
            <a:ext cx="9143999" cy="13692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Open Sans"/>
              <a:buNone/>
            </a:pPr>
            <a:r>
              <a:rPr lang="en-US" sz="4000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3</a:t>
            </a:r>
            <a:r>
              <a:rPr lang="en-US" sz="4000" baseline="30000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rd</a:t>
            </a:r>
            <a:r>
              <a:rPr lang="en-US" sz="4000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Iteration: Further Refinement</a:t>
            </a:r>
            <a:endParaRPr sz="4000" dirty="0"/>
          </a:p>
        </p:txBody>
      </p:sp>
      <p:pic>
        <p:nvPicPr>
          <p:cNvPr id="100" name="Google Shape;100;p2" descr="Text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51108" y="4673932"/>
            <a:ext cx="3241784" cy="46956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2" name="Picture 4">
            <a:extLst>
              <a:ext uri="{FF2B5EF4-FFF2-40B4-BE49-F238E27FC236}">
                <a16:creationId xmlns:a16="http://schemas.microsoft.com/office/drawing/2014/main" id="{2D6F05F1-EAB4-9DAE-7B92-96C583DDCC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1666" y="1432290"/>
            <a:ext cx="6740667" cy="3121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98894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"/>
          <p:cNvSpPr/>
          <p:nvPr/>
        </p:nvSpPr>
        <p:spPr>
          <a:xfrm>
            <a:off x="0" y="-1"/>
            <a:ext cx="9144000" cy="1369219"/>
          </a:xfrm>
          <a:prstGeom prst="rect">
            <a:avLst/>
          </a:prstGeom>
          <a:solidFill>
            <a:srgbClr val="00447C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13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2"/>
          <p:cNvSpPr txBox="1">
            <a:spLocks noGrp="1"/>
          </p:cNvSpPr>
          <p:nvPr>
            <p:ph type="title"/>
          </p:nvPr>
        </p:nvSpPr>
        <p:spPr>
          <a:xfrm>
            <a:off x="-1" y="-1"/>
            <a:ext cx="9143999" cy="13692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Open Sans"/>
              <a:buNone/>
            </a:pPr>
            <a:r>
              <a:rPr lang="en-US" sz="4000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Additional Resources to Include</a:t>
            </a:r>
            <a:endParaRPr sz="4000" dirty="0"/>
          </a:p>
        </p:txBody>
      </p:sp>
      <p:pic>
        <p:nvPicPr>
          <p:cNvPr id="100" name="Google Shape;100;p2" descr="Text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51108" y="4673932"/>
            <a:ext cx="3241784" cy="46956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99;p2">
            <a:extLst>
              <a:ext uri="{FF2B5EF4-FFF2-40B4-BE49-F238E27FC236}">
                <a16:creationId xmlns:a16="http://schemas.microsoft.com/office/drawing/2014/main" id="{37759239-F6D6-A2CB-CC32-63DA40C48FD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28648" y="1764064"/>
            <a:ext cx="7886700" cy="29098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>
              <a:spcBef>
                <a:spcPts val="0"/>
              </a:spcBef>
              <a:buSzPct val="100000"/>
            </a:pPr>
            <a:r>
              <a:rPr lang="en-US" sz="2000" dirty="0">
                <a:latin typeface="Aptos" panose="020B0004020202020204" pitchFamily="34" charset="0"/>
                <a:ea typeface="Open Sans"/>
                <a:cs typeface="Open Sans"/>
                <a:sym typeface="Open Sans"/>
              </a:rPr>
              <a:t>Examples of previous study guides</a:t>
            </a:r>
          </a:p>
          <a:p>
            <a:pPr marL="342900">
              <a:spcBef>
                <a:spcPts val="0"/>
              </a:spcBef>
              <a:buSzPct val="100000"/>
            </a:pPr>
            <a:endParaRPr lang="en-US" sz="2000" dirty="0">
              <a:latin typeface="Aptos" panose="020B0004020202020204" pitchFamily="34" charset="0"/>
              <a:ea typeface="Open Sans"/>
              <a:cs typeface="Open Sans"/>
              <a:sym typeface="Open Sans"/>
            </a:endParaRPr>
          </a:p>
          <a:p>
            <a:pPr marL="342900">
              <a:spcBef>
                <a:spcPts val="0"/>
              </a:spcBef>
              <a:buSzPct val="100000"/>
            </a:pPr>
            <a:r>
              <a:rPr lang="en-US" sz="2000" dirty="0">
                <a:latin typeface="Aptos" panose="020B0004020202020204" pitchFamily="34" charset="0"/>
                <a:ea typeface="Open Sans"/>
                <a:cs typeface="Open Sans"/>
                <a:sym typeface="Open Sans"/>
              </a:rPr>
              <a:t>Transcript of a previous lecture</a:t>
            </a:r>
          </a:p>
          <a:p>
            <a:pPr marL="342900">
              <a:spcBef>
                <a:spcPts val="0"/>
              </a:spcBef>
              <a:buSzPct val="100000"/>
            </a:pPr>
            <a:endParaRPr lang="en-US" sz="2000" dirty="0">
              <a:latin typeface="Aptos" panose="020B0004020202020204" pitchFamily="34" charset="0"/>
              <a:ea typeface="Open Sans"/>
              <a:cs typeface="Open Sans"/>
              <a:sym typeface="Open Sans"/>
            </a:endParaRPr>
          </a:p>
          <a:p>
            <a:pPr marL="342900">
              <a:spcBef>
                <a:spcPts val="0"/>
              </a:spcBef>
              <a:buSzPct val="100000"/>
            </a:pPr>
            <a:r>
              <a:rPr lang="en-US" sz="2000" dirty="0">
                <a:latin typeface="Aptos" panose="020B0004020202020204" pitchFamily="34" charset="0"/>
                <a:ea typeface="Open Sans"/>
                <a:cs typeface="Open Sans"/>
                <a:sym typeface="Open Sans"/>
              </a:rPr>
              <a:t>Specific, related keywords</a:t>
            </a:r>
          </a:p>
          <a:p>
            <a:pPr marL="342900">
              <a:spcBef>
                <a:spcPts val="0"/>
              </a:spcBef>
              <a:buSzPct val="100000"/>
            </a:pPr>
            <a:endParaRPr lang="en-US" sz="2000" dirty="0">
              <a:latin typeface="Aptos" panose="020B0004020202020204" pitchFamily="34" charset="0"/>
              <a:ea typeface="Open Sans"/>
              <a:cs typeface="Open Sans"/>
              <a:sym typeface="Open Sans"/>
            </a:endParaRPr>
          </a:p>
          <a:p>
            <a:pPr marL="342900">
              <a:spcBef>
                <a:spcPts val="0"/>
              </a:spcBef>
              <a:buSzPct val="100000"/>
            </a:pPr>
            <a:r>
              <a:rPr lang="en-US" sz="2000" dirty="0">
                <a:latin typeface="Aptos" panose="020B0004020202020204" pitchFamily="34" charset="0"/>
                <a:ea typeface="Open Sans"/>
                <a:cs typeface="Open Sans"/>
                <a:sym typeface="Open Sans"/>
              </a:rPr>
              <a:t>More questions?</a:t>
            </a:r>
          </a:p>
          <a:p>
            <a:pPr marL="800100" lvl="1">
              <a:spcBef>
                <a:spcPts val="0"/>
              </a:spcBef>
              <a:buSzPct val="100000"/>
            </a:pPr>
            <a:r>
              <a:rPr lang="en-US" sz="2000" u="sng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/>
              </a:rPr>
              <a:t>Generative AI Archives - CTLD Ready (msudenver.edu)</a:t>
            </a:r>
            <a:endParaRPr sz="2000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41997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"/>
          <p:cNvSpPr/>
          <p:nvPr/>
        </p:nvSpPr>
        <p:spPr>
          <a:xfrm>
            <a:off x="0" y="-1"/>
            <a:ext cx="9144000" cy="1369219"/>
          </a:xfrm>
          <a:prstGeom prst="rect">
            <a:avLst/>
          </a:prstGeom>
          <a:solidFill>
            <a:srgbClr val="00447C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13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2"/>
          <p:cNvSpPr txBox="1">
            <a:spLocks noGrp="1"/>
          </p:cNvSpPr>
          <p:nvPr>
            <p:ph type="title"/>
          </p:nvPr>
        </p:nvSpPr>
        <p:spPr>
          <a:xfrm>
            <a:off x="-1" y="-1"/>
            <a:ext cx="9143999" cy="13692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Open Sans"/>
              <a:buNone/>
            </a:pPr>
            <a:r>
              <a:rPr lang="en-US" sz="4000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Thank You for Watching!</a:t>
            </a:r>
            <a:endParaRPr sz="4000" dirty="0"/>
          </a:p>
        </p:txBody>
      </p:sp>
      <p:sp>
        <p:nvSpPr>
          <p:cNvPr id="99" name="Google Shape;99;p2"/>
          <p:cNvSpPr txBox="1">
            <a:spLocks noGrp="1"/>
          </p:cNvSpPr>
          <p:nvPr>
            <p:ph type="body" idx="1"/>
          </p:nvPr>
        </p:nvSpPr>
        <p:spPr>
          <a:xfrm>
            <a:off x="628648" y="1369218"/>
            <a:ext cx="7886700" cy="33047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77500" lnSpcReduction="2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dirty="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dirty="0">
                <a:latin typeface="Open Sans"/>
                <a:ea typeface="Open Sans"/>
                <a:cs typeface="Open Sans"/>
                <a:sym typeface="Open Sans"/>
              </a:rPr>
              <a:t>Virtual Drop-In Support: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dirty="0" err="1">
                <a:latin typeface="Open Sans"/>
                <a:ea typeface="Open Sans"/>
                <a:cs typeface="Open Sans"/>
                <a:sym typeface="Open Sans"/>
              </a:rPr>
              <a:t>ready.msudenver.edu</a:t>
            </a:r>
            <a:r>
              <a:rPr lang="en-US" dirty="0">
                <a:latin typeface="Open Sans"/>
                <a:ea typeface="Open Sans"/>
                <a:cs typeface="Open Sans"/>
                <a:sym typeface="Open Sans"/>
              </a:rPr>
              <a:t>/immediate-support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dirty="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dirty="0">
                <a:latin typeface="Open Sans"/>
                <a:ea typeface="Open Sans"/>
                <a:cs typeface="Open Sans"/>
                <a:sym typeface="Open Sans"/>
              </a:rPr>
              <a:t>Physical Drop-in Support: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dirty="0">
                <a:latin typeface="Open Sans"/>
                <a:ea typeface="Open Sans"/>
                <a:cs typeface="Open Sans"/>
                <a:sym typeface="Open Sans"/>
              </a:rPr>
              <a:t>AD 325 (Mon-Fri, 10am-3pm)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dirty="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dirty="0">
                <a:latin typeface="Open Sans"/>
                <a:ea typeface="Open Sans"/>
                <a:cs typeface="Open Sans"/>
                <a:sym typeface="Open Sans"/>
              </a:rPr>
              <a:t>Email: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dirty="0" err="1">
                <a:latin typeface="Open Sans"/>
                <a:ea typeface="Open Sans"/>
                <a:cs typeface="Open Sans"/>
                <a:sym typeface="Open Sans"/>
              </a:rPr>
              <a:t>ctldsupport@msudenver.edu</a:t>
            </a:r>
            <a:endParaRPr dirty="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dirty="0">
              <a:latin typeface="Open Sans"/>
              <a:ea typeface="Open Sans"/>
              <a:cs typeface="Open Sans"/>
              <a:sym typeface="Open Sans"/>
            </a:endParaRPr>
          </a:p>
          <a:p>
            <a:pPr marL="0" lvl="0" indent="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dirty="0">
                <a:latin typeface="Open Sans"/>
                <a:ea typeface="Open Sans"/>
                <a:cs typeface="Open Sans"/>
                <a:sym typeface="Open Sans"/>
              </a:rPr>
              <a:t>Voicemail:</a:t>
            </a: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en-US" dirty="0">
                <a:latin typeface="Open Sans"/>
                <a:ea typeface="Open Sans"/>
                <a:cs typeface="Open Sans"/>
                <a:sym typeface="Open Sans"/>
              </a:rPr>
              <a:t>303-615-0801</a:t>
            </a:r>
            <a:endParaRPr dirty="0"/>
          </a:p>
        </p:txBody>
      </p:sp>
      <p:pic>
        <p:nvPicPr>
          <p:cNvPr id="100" name="Google Shape;100;p2" descr="Text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51108" y="4673932"/>
            <a:ext cx="3241784" cy="46956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3"/>
          <p:cNvSpPr/>
          <p:nvPr/>
        </p:nvSpPr>
        <p:spPr>
          <a:xfrm>
            <a:off x="0" y="0"/>
            <a:ext cx="9144000" cy="1369219"/>
          </a:xfrm>
          <a:prstGeom prst="rect">
            <a:avLst/>
          </a:prstGeom>
          <a:solidFill>
            <a:srgbClr val="00447C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13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3"/>
          <p:cNvSpPr txBox="1">
            <a:spLocks noGrp="1"/>
          </p:cNvSpPr>
          <p:nvPr>
            <p:ph type="title"/>
          </p:nvPr>
        </p:nvSpPr>
        <p:spPr>
          <a:xfrm>
            <a:off x="1" y="174204"/>
            <a:ext cx="9143999" cy="1369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Open Sans"/>
              <a:buNone/>
            </a:pPr>
            <a:r>
              <a:rPr lang="en-US" sz="21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Produced by the Center for Teaching, Learning and Design:</a:t>
            </a:r>
            <a:br>
              <a:rPr lang="en-US" sz="2100" b="1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</a:br>
            <a:r>
              <a:rPr lang="en-US" sz="2100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Your Name - Instructional Design Support Specialist</a:t>
            </a:r>
            <a:br>
              <a:rPr lang="en-US" sz="2100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</a:br>
            <a:r>
              <a:rPr lang="en-US" sz="2100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Todd Wolfe – Instructional Media &amp; Support manager</a:t>
            </a:r>
            <a:br>
              <a:rPr lang="en-US" sz="2100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</a:br>
            <a:r>
              <a:rPr lang="en-US" sz="2100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Alex McDaniel - Associate Director of Instructional Design</a:t>
            </a:r>
            <a:br>
              <a:rPr lang="en-US" sz="2100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</a:br>
            <a:endParaRPr sz="2100" dirty="0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sp>
        <p:nvSpPr>
          <p:cNvPr id="107" name="Google Shape;107;p3"/>
          <p:cNvSpPr txBox="1">
            <a:spLocks noGrp="1"/>
          </p:cNvSpPr>
          <p:nvPr>
            <p:ph type="body" idx="1"/>
          </p:nvPr>
        </p:nvSpPr>
        <p:spPr>
          <a:xfrm>
            <a:off x="253093" y="1466194"/>
            <a:ext cx="8637814" cy="3207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0" lvl="0" indent="0" rtl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dk1"/>
              </a:buClr>
              <a:buSzPct val="100000"/>
              <a:buNone/>
            </a:pPr>
            <a:r>
              <a:rPr lang="en-US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Open Sans"/>
              </a:rPr>
              <a:t>With photography by:</a:t>
            </a:r>
          </a:p>
          <a:p>
            <a:pPr marL="0" inden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Open Sans"/>
              </a:rPr>
              <a:t>Photographer (Image Hosting Site) - URL</a:t>
            </a:r>
          </a:p>
          <a:p>
            <a:pPr marL="0" inden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Open Sans"/>
              </a:rPr>
              <a:t>Photographer (Image Hosting Site) - URL</a:t>
            </a:r>
          </a:p>
          <a:p>
            <a:pPr marL="0" inden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Open Sans"/>
              </a:rPr>
              <a:t>Photographer (Image Hosting Site) - URL</a:t>
            </a:r>
          </a:p>
          <a:p>
            <a:pPr marL="0" inden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Open Sans"/>
              </a:rPr>
              <a:t>Photographer (Image Hosting Site) - URL</a:t>
            </a:r>
          </a:p>
          <a:p>
            <a:pPr marL="0" indent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SzPct val="100000"/>
              <a:buNone/>
            </a:pPr>
            <a:r>
              <a:rPr lang="en-US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sym typeface="Open Sans"/>
              </a:rPr>
              <a:t>Photographer (Image Hosting Site) - URL</a:t>
            </a:r>
          </a:p>
          <a:p>
            <a:pPr marL="0" lvl="0" indent="0" rtl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dk1"/>
              </a:buClr>
              <a:buSzPct val="100000"/>
              <a:buNone/>
            </a:pPr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  <a:sym typeface="Open Sans"/>
            </a:endParaRPr>
          </a:p>
        </p:txBody>
      </p:sp>
      <p:pic>
        <p:nvPicPr>
          <p:cNvPr id="108" name="Google Shape;108;p3" descr="Text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51108" y="4673932"/>
            <a:ext cx="3241784" cy="46956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"/>
          <p:cNvSpPr/>
          <p:nvPr/>
        </p:nvSpPr>
        <p:spPr>
          <a:xfrm>
            <a:off x="0" y="-1"/>
            <a:ext cx="9144000" cy="1369219"/>
          </a:xfrm>
          <a:prstGeom prst="rect">
            <a:avLst/>
          </a:prstGeom>
          <a:solidFill>
            <a:srgbClr val="00447C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13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2"/>
          <p:cNvSpPr txBox="1">
            <a:spLocks noGrp="1"/>
          </p:cNvSpPr>
          <p:nvPr>
            <p:ph type="title"/>
          </p:nvPr>
        </p:nvSpPr>
        <p:spPr>
          <a:xfrm>
            <a:off x="-1" y="-1"/>
            <a:ext cx="9143999" cy="13692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Open Sans"/>
              <a:buNone/>
            </a:pPr>
            <a:r>
              <a:rPr lang="en-US" sz="4000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Introduction</a:t>
            </a:r>
            <a:endParaRPr sz="4000" dirty="0"/>
          </a:p>
        </p:txBody>
      </p:sp>
      <p:sp>
        <p:nvSpPr>
          <p:cNvPr id="99" name="Google Shape;99;p2"/>
          <p:cNvSpPr txBox="1">
            <a:spLocks noGrp="1"/>
          </p:cNvSpPr>
          <p:nvPr>
            <p:ph type="body" idx="1"/>
          </p:nvPr>
        </p:nvSpPr>
        <p:spPr>
          <a:xfrm>
            <a:off x="628648" y="1699418"/>
            <a:ext cx="7886700" cy="33047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8575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Introduction to AI prompt generation for educational content.</a:t>
            </a:r>
          </a:p>
          <a:p>
            <a:pPr marL="28575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Overview of how AI can assist faculty in creating high-quality instructional materials efficiently.</a:t>
            </a:r>
          </a:p>
          <a:p>
            <a:pPr marL="28575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Importance of iterative refinement in prompt generation.</a:t>
            </a:r>
          </a:p>
        </p:txBody>
      </p:sp>
      <p:pic>
        <p:nvPicPr>
          <p:cNvPr id="100" name="Google Shape;100;p2" descr="Text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51108" y="4673932"/>
            <a:ext cx="3241784" cy="4695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1647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"/>
          <p:cNvSpPr/>
          <p:nvPr/>
        </p:nvSpPr>
        <p:spPr>
          <a:xfrm>
            <a:off x="0" y="-1"/>
            <a:ext cx="9144000" cy="1369219"/>
          </a:xfrm>
          <a:prstGeom prst="rect">
            <a:avLst/>
          </a:prstGeom>
          <a:solidFill>
            <a:srgbClr val="00447C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13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2"/>
          <p:cNvSpPr txBox="1">
            <a:spLocks noGrp="1"/>
          </p:cNvSpPr>
          <p:nvPr>
            <p:ph type="title"/>
          </p:nvPr>
        </p:nvSpPr>
        <p:spPr>
          <a:xfrm>
            <a:off x="-1" y="-1"/>
            <a:ext cx="9143999" cy="13692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Open Sans"/>
              <a:buNone/>
            </a:pPr>
            <a:r>
              <a:rPr lang="en-US" sz="4000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Why Refinement Matters</a:t>
            </a:r>
            <a:endParaRPr sz="4000" dirty="0"/>
          </a:p>
        </p:txBody>
      </p:sp>
      <p:sp>
        <p:nvSpPr>
          <p:cNvPr id="99" name="Google Shape;99;p2"/>
          <p:cNvSpPr txBox="1">
            <a:spLocks noGrp="1"/>
          </p:cNvSpPr>
          <p:nvPr>
            <p:ph type="body" idx="1"/>
          </p:nvPr>
        </p:nvSpPr>
        <p:spPr>
          <a:xfrm>
            <a:off x="628648" y="1699418"/>
            <a:ext cx="7886700" cy="33047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Importance of clarity, precision, relevance, and creativity in prompts.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Adaptability in refining prompts for better AI output.</a:t>
            </a:r>
            <a:endParaRPr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00" name="Google Shape;100;p2" descr="Text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51108" y="4673932"/>
            <a:ext cx="3241784" cy="4695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82906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"/>
          <p:cNvSpPr/>
          <p:nvPr/>
        </p:nvSpPr>
        <p:spPr>
          <a:xfrm>
            <a:off x="0" y="-1"/>
            <a:ext cx="9144000" cy="1369219"/>
          </a:xfrm>
          <a:prstGeom prst="rect">
            <a:avLst/>
          </a:prstGeom>
          <a:solidFill>
            <a:srgbClr val="00447C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13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2"/>
          <p:cNvSpPr txBox="1">
            <a:spLocks noGrp="1"/>
          </p:cNvSpPr>
          <p:nvPr>
            <p:ph type="title"/>
          </p:nvPr>
        </p:nvSpPr>
        <p:spPr>
          <a:xfrm>
            <a:off x="-1" y="-1"/>
            <a:ext cx="9143999" cy="13692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Open Sans"/>
              <a:buNone/>
            </a:pPr>
            <a:r>
              <a:rPr lang="en-US" sz="4000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Course Example</a:t>
            </a:r>
            <a:endParaRPr sz="4000" dirty="0"/>
          </a:p>
        </p:txBody>
      </p:sp>
      <p:sp>
        <p:nvSpPr>
          <p:cNvPr id="99" name="Google Shape;99;p2"/>
          <p:cNvSpPr txBox="1">
            <a:spLocks noGrp="1"/>
          </p:cNvSpPr>
          <p:nvPr>
            <p:ph type="body" idx="1"/>
          </p:nvPr>
        </p:nvSpPr>
        <p:spPr>
          <a:xfrm>
            <a:off x="628648" y="1699418"/>
            <a:ext cx="7886700" cy="33047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Course: </a:t>
            </a:r>
            <a:r>
              <a:rPr lang="en-US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“Introduction to Environmental Science”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Task: </a:t>
            </a:r>
            <a:r>
              <a:rPr lang="en-US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Creating a focused study guide on climate change using Copilot</a:t>
            </a:r>
            <a:endParaRPr lang="en-US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00" name="Google Shape;100;p2" descr="Text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51108" y="4673932"/>
            <a:ext cx="3241784" cy="4695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98246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"/>
          <p:cNvSpPr/>
          <p:nvPr/>
        </p:nvSpPr>
        <p:spPr>
          <a:xfrm>
            <a:off x="0" y="-1"/>
            <a:ext cx="9144000" cy="1369219"/>
          </a:xfrm>
          <a:prstGeom prst="rect">
            <a:avLst/>
          </a:prstGeom>
          <a:solidFill>
            <a:srgbClr val="00447C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13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2"/>
          <p:cNvSpPr txBox="1">
            <a:spLocks noGrp="1"/>
          </p:cNvSpPr>
          <p:nvPr>
            <p:ph type="title"/>
          </p:nvPr>
        </p:nvSpPr>
        <p:spPr>
          <a:xfrm>
            <a:off x="-1" y="-1"/>
            <a:ext cx="9143999" cy="13692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Open Sans"/>
              <a:buNone/>
            </a:pPr>
            <a:r>
              <a:rPr lang="en-US" sz="4000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Copilot Resource</a:t>
            </a:r>
            <a:endParaRPr sz="4000" dirty="0"/>
          </a:p>
        </p:txBody>
      </p:sp>
      <p:sp>
        <p:nvSpPr>
          <p:cNvPr id="99" name="Google Shape;99;p2"/>
          <p:cNvSpPr txBox="1">
            <a:spLocks noGrp="1"/>
          </p:cNvSpPr>
          <p:nvPr>
            <p:ph type="body" idx="1"/>
          </p:nvPr>
        </p:nvSpPr>
        <p:spPr>
          <a:xfrm>
            <a:off x="628648" y="1699418"/>
            <a:ext cx="7886700" cy="33047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1800" b="1" i="1" u="sng" strike="noStrike" dirty="0">
                <a:solidFill>
                  <a:srgbClr val="1155CC"/>
                </a:solidFill>
                <a:effectLst/>
                <a:latin typeface="Arial" panose="020B0604020202020204" pitchFamily="34" charset="0"/>
                <a:hlinkClick r:id="rId3"/>
              </a:rPr>
              <a:t>Use Microsoft Copilot - CTLD Ready (msudenver.edu)</a:t>
            </a:r>
            <a:endParaRPr lang="en-US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0" name="Google Shape;100;p2" descr="Text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51108" y="4673932"/>
            <a:ext cx="3241784" cy="4695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541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"/>
          <p:cNvSpPr/>
          <p:nvPr/>
        </p:nvSpPr>
        <p:spPr>
          <a:xfrm>
            <a:off x="0" y="-1"/>
            <a:ext cx="9144000" cy="1369219"/>
          </a:xfrm>
          <a:prstGeom prst="rect">
            <a:avLst/>
          </a:prstGeom>
          <a:solidFill>
            <a:srgbClr val="00447C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13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2"/>
          <p:cNvSpPr txBox="1">
            <a:spLocks noGrp="1"/>
          </p:cNvSpPr>
          <p:nvPr>
            <p:ph type="title"/>
          </p:nvPr>
        </p:nvSpPr>
        <p:spPr>
          <a:xfrm>
            <a:off x="-1" y="-1"/>
            <a:ext cx="9143999" cy="13692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Open Sans"/>
              <a:buNone/>
            </a:pPr>
            <a:r>
              <a:rPr lang="en-US" sz="4000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Prompt Engineering</a:t>
            </a:r>
            <a:endParaRPr sz="4000" dirty="0"/>
          </a:p>
        </p:txBody>
      </p:sp>
      <p:sp>
        <p:nvSpPr>
          <p:cNvPr id="99" name="Google Shape;99;p2"/>
          <p:cNvSpPr txBox="1">
            <a:spLocks noGrp="1"/>
          </p:cNvSpPr>
          <p:nvPr>
            <p:ph type="body" idx="1"/>
          </p:nvPr>
        </p:nvSpPr>
        <p:spPr>
          <a:xfrm>
            <a:off x="628648" y="2571750"/>
            <a:ext cx="7886700" cy="24323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kern="100" dirty="0">
                <a:effectLst/>
                <a:latin typeface="+mj-lt"/>
                <a:ea typeface="Aptos" panose="020B0004020202020204" pitchFamily="34" charset="0"/>
                <a:cs typeface="Times New Roman" panose="02020603050405020304" pitchFamily="18" charset="0"/>
              </a:rPr>
              <a:t>What makes a good prompt?</a:t>
            </a:r>
          </a:p>
        </p:txBody>
      </p:sp>
      <p:pic>
        <p:nvPicPr>
          <p:cNvPr id="100" name="Google Shape;100;p2" descr="Text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51108" y="4673932"/>
            <a:ext cx="3241784" cy="4695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278692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"/>
          <p:cNvSpPr/>
          <p:nvPr/>
        </p:nvSpPr>
        <p:spPr>
          <a:xfrm>
            <a:off x="0" y="-1"/>
            <a:ext cx="9144000" cy="1369219"/>
          </a:xfrm>
          <a:prstGeom prst="rect">
            <a:avLst/>
          </a:prstGeom>
          <a:solidFill>
            <a:srgbClr val="00447C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13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2"/>
          <p:cNvSpPr txBox="1">
            <a:spLocks noGrp="1"/>
          </p:cNvSpPr>
          <p:nvPr>
            <p:ph type="title"/>
          </p:nvPr>
        </p:nvSpPr>
        <p:spPr>
          <a:xfrm>
            <a:off x="-1" y="-1"/>
            <a:ext cx="9143999" cy="13692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Open Sans"/>
              <a:buNone/>
            </a:pPr>
            <a:r>
              <a:rPr lang="en-US" sz="4000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Key Elements to Include</a:t>
            </a:r>
            <a:endParaRPr sz="4000" dirty="0"/>
          </a:p>
        </p:txBody>
      </p:sp>
      <p:pic>
        <p:nvPicPr>
          <p:cNvPr id="100" name="Google Shape;100;p2" descr="Text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51108" y="4673932"/>
            <a:ext cx="3241784" cy="469568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1F9440B-43E1-A091-1D9A-5D81DB6000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3182330"/>
              </p:ext>
            </p:extLst>
          </p:nvPr>
        </p:nvGraphicFramePr>
        <p:xfrm>
          <a:off x="639268" y="1370353"/>
          <a:ext cx="7865460" cy="2895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32730">
                  <a:extLst>
                    <a:ext uri="{9D8B030D-6E8A-4147-A177-3AD203B41FA5}">
                      <a16:colId xmlns:a16="http://schemas.microsoft.com/office/drawing/2014/main" val="357189387"/>
                    </a:ext>
                  </a:extLst>
                </a:gridCol>
                <a:gridCol w="3932730">
                  <a:extLst>
                    <a:ext uri="{9D8B030D-6E8A-4147-A177-3AD203B41FA5}">
                      <a16:colId xmlns:a16="http://schemas.microsoft.com/office/drawing/2014/main" val="21464707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000" dirty="0">
                        <a:latin typeface="+mj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14300" indent="0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200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25701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200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Content Type</a:t>
                      </a:r>
                    </a:p>
                    <a:p>
                      <a:endParaRPr lang="en-US" sz="2000" dirty="0">
                        <a:latin typeface="+mj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200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Tone and Style</a:t>
                      </a:r>
                    </a:p>
                    <a:p>
                      <a:endParaRPr lang="en-US" sz="2000" dirty="0">
                        <a:latin typeface="+mj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72955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200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Subject Matter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200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Length and Format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US" sz="200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08857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200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Objective or Purpose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US" sz="200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200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Special Requirements</a:t>
                      </a:r>
                      <a:endParaRPr lang="en-US" sz="2000" kern="100" dirty="0">
                        <a:effectLst/>
                        <a:latin typeface="+mj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24812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200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Target Audience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+mj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8086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62555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"/>
          <p:cNvSpPr/>
          <p:nvPr/>
        </p:nvSpPr>
        <p:spPr>
          <a:xfrm>
            <a:off x="0" y="-1"/>
            <a:ext cx="9144000" cy="1369219"/>
          </a:xfrm>
          <a:prstGeom prst="rect">
            <a:avLst/>
          </a:prstGeom>
          <a:solidFill>
            <a:srgbClr val="00447C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13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2"/>
          <p:cNvSpPr txBox="1">
            <a:spLocks noGrp="1"/>
          </p:cNvSpPr>
          <p:nvPr>
            <p:ph type="title"/>
          </p:nvPr>
        </p:nvSpPr>
        <p:spPr>
          <a:xfrm>
            <a:off x="-1" y="-1"/>
            <a:ext cx="9143999" cy="13692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Open Sans"/>
              <a:buNone/>
            </a:pPr>
            <a:r>
              <a:rPr lang="en-US" sz="4000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Example</a:t>
            </a:r>
            <a:endParaRPr sz="4000" dirty="0"/>
          </a:p>
        </p:txBody>
      </p:sp>
      <p:sp>
        <p:nvSpPr>
          <p:cNvPr id="99" name="Google Shape;99;p2"/>
          <p:cNvSpPr txBox="1">
            <a:spLocks noGrp="1"/>
          </p:cNvSpPr>
          <p:nvPr>
            <p:ph type="body" idx="1"/>
          </p:nvPr>
        </p:nvSpPr>
        <p:spPr>
          <a:xfrm>
            <a:off x="628648" y="1699418"/>
            <a:ext cx="7886700" cy="33047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14300" indent="0" algn="ctr" rtl="0" fontAlgn="base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'Generate a comprehensive lecture on the subject of climate change. Cover key concepts, historical developments, current applications, and future trends. Include discussions on the ethical considerations and challenges associated with </a:t>
            </a: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climate change</a:t>
            </a:r>
            <a:r>
              <a:rPr lang="en-US" sz="24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.'"</a:t>
            </a:r>
            <a:endParaRPr lang="en-US" sz="2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0" name="Google Shape;100;p2" descr="Text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51108" y="4673932"/>
            <a:ext cx="3241784" cy="46956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DD3B32C-6489-F57A-81A7-511A6045BEE2}"/>
              </a:ext>
            </a:extLst>
          </p:cNvPr>
          <p:cNvSpPr/>
          <p:nvPr/>
        </p:nvSpPr>
        <p:spPr>
          <a:xfrm>
            <a:off x="1416106" y="2055377"/>
            <a:ext cx="2249586" cy="36414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FFAE57E-7DCF-F3C0-142A-66873E7E711C}"/>
              </a:ext>
            </a:extLst>
          </p:cNvPr>
          <p:cNvSpPr/>
          <p:nvPr/>
        </p:nvSpPr>
        <p:spPr>
          <a:xfrm>
            <a:off x="5284099" y="3041256"/>
            <a:ext cx="2175409" cy="36414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9468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"/>
          <p:cNvSpPr/>
          <p:nvPr/>
        </p:nvSpPr>
        <p:spPr>
          <a:xfrm>
            <a:off x="0" y="-1"/>
            <a:ext cx="9144000" cy="1369219"/>
          </a:xfrm>
          <a:prstGeom prst="rect">
            <a:avLst/>
          </a:prstGeom>
          <a:solidFill>
            <a:srgbClr val="00447C"/>
          </a:solidFill>
          <a:ln w="12700" cap="flat" cmpd="sng">
            <a:solidFill>
              <a:srgbClr val="31538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13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2"/>
          <p:cNvSpPr txBox="1">
            <a:spLocks noGrp="1"/>
          </p:cNvSpPr>
          <p:nvPr>
            <p:ph type="title"/>
          </p:nvPr>
        </p:nvSpPr>
        <p:spPr>
          <a:xfrm>
            <a:off x="-1" y="-1"/>
            <a:ext cx="9143999" cy="13692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300"/>
              <a:buFont typeface="Open Sans"/>
              <a:buNone/>
            </a:pPr>
            <a:r>
              <a:rPr lang="en-US" sz="4000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Example</a:t>
            </a:r>
            <a:endParaRPr sz="4000" dirty="0"/>
          </a:p>
        </p:txBody>
      </p:sp>
      <p:pic>
        <p:nvPicPr>
          <p:cNvPr id="100" name="Google Shape;100;p2" descr="Text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51108" y="4673932"/>
            <a:ext cx="3241784" cy="469568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20956F3-AC35-F4C4-352B-F6115BA69F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450282"/>
            <a:ext cx="9144000" cy="3142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02962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610</TotalTime>
  <Words>338</Words>
  <Application>Microsoft Office PowerPoint</Application>
  <PresentationFormat>On-screen Show (16:9)</PresentationFormat>
  <Paragraphs>63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Open Sans</vt:lpstr>
      <vt:lpstr>Calibri</vt:lpstr>
      <vt:lpstr>Arial</vt:lpstr>
      <vt:lpstr>Aptos</vt:lpstr>
      <vt:lpstr>Office Theme</vt:lpstr>
      <vt:lpstr>AI Prompt Generation for Educational Content </vt:lpstr>
      <vt:lpstr>Introduction</vt:lpstr>
      <vt:lpstr>Why Refinement Matters</vt:lpstr>
      <vt:lpstr>Course Example</vt:lpstr>
      <vt:lpstr>Copilot Resource</vt:lpstr>
      <vt:lpstr>Prompt Engineering</vt:lpstr>
      <vt:lpstr>Key Elements to Include</vt:lpstr>
      <vt:lpstr>Example</vt:lpstr>
      <vt:lpstr>Example</vt:lpstr>
      <vt:lpstr>Example</vt:lpstr>
      <vt:lpstr>Let’s walk through it together!</vt:lpstr>
      <vt:lpstr>Initial Prompt</vt:lpstr>
      <vt:lpstr>2nd Iteration: Refined Prompt</vt:lpstr>
      <vt:lpstr>3rd Iteration: Further Refinement</vt:lpstr>
      <vt:lpstr>Additional Resources to Include</vt:lpstr>
      <vt:lpstr>Thank You for Watching!</vt:lpstr>
      <vt:lpstr>Produced by the Center for Teaching, Learning and Design: Your Name - Instructional Design Support Specialist Todd Wolfe – Instructional Media &amp; Support manager Alex McDaniel - Associate Director of Instructional Design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Canvas Spotlight: Prerequisites, Requirements, and Locking in Canvas Modules</dc:title>
  <dc:creator>Wilde, Tanner</dc:creator>
  <cp:lastModifiedBy>Sarah Creasy</cp:lastModifiedBy>
  <cp:revision>12</cp:revision>
  <dcterms:created xsi:type="dcterms:W3CDTF">2021-09-01T16:54:29Z</dcterms:created>
  <dcterms:modified xsi:type="dcterms:W3CDTF">2024-08-23T16:06:46Z</dcterms:modified>
</cp:coreProperties>
</file>